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2" r:id="rId6"/>
    <p:sldId id="266" r:id="rId7"/>
    <p:sldId id="260" r:id="rId8"/>
    <p:sldId id="259" r:id="rId9"/>
    <p:sldId id="263" r:id="rId10"/>
    <p:sldId id="264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5"/>
    <p:restoredTop sz="94677"/>
  </p:normalViewPr>
  <p:slideViewPr>
    <p:cSldViewPr snapToGrid="0" snapToObjects="1">
      <p:cViewPr varScale="1">
        <p:scale>
          <a:sx n="193" d="100"/>
          <a:sy n="193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3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5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9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D16E-5FEB-2F42-A5F0-A3EBC99C58C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4E63A-310B-E54E-8A57-C104A4D4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" TargetMode="External"/><Relationship Id="rId4" Type="http://schemas.openxmlformats.org/officeDocument/2006/relationships/hyperlink" Target="https://portal.azure.com/" TargetMode="External"/><Relationship Id="rId5" Type="http://schemas.openxmlformats.org/officeDocument/2006/relationships/hyperlink" Target="https://products.office.com/en-us/student/office-in-educ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pricing/member-offers/imagin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iredog1024/IoT12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Internet of Things with Azure Cloud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Ian </a:t>
            </a:r>
            <a:r>
              <a:rPr lang="en-US" dirty="0" smtClean="0"/>
              <a:t>Hollier</a:t>
            </a:r>
          </a:p>
          <a:p>
            <a:r>
              <a:rPr lang="en-US" dirty="0" smtClean="0"/>
              <a:t>Principal Software Engineer @ Microsoft Corp.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0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156" t="5447" r="31602" b="26241"/>
          <a:stretch/>
        </p:blipFill>
        <p:spPr>
          <a:xfrm>
            <a:off x="1056639" y="1815253"/>
            <a:ext cx="2147147" cy="2973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933" y="5012267"/>
            <a:ext cx="4162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DHT11 basic temperature-humidity sensor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32" y="1494273"/>
            <a:ext cx="5274415" cy="35179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5519" y="5012267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Pimoroni</a:t>
            </a:r>
            <a:r>
              <a:rPr lang="en-US" dirty="0" smtClean="0"/>
              <a:t> Micro Dot </a:t>
            </a:r>
            <a:r>
              <a:rPr lang="en-US" dirty="0" err="1" smtClean="0"/>
              <a:t>pHat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1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921" y="2273438"/>
            <a:ext cx="5728252" cy="1325563"/>
          </a:xfrm>
        </p:spPr>
        <p:txBody>
          <a:bodyPr/>
          <a:lstStyle/>
          <a:p>
            <a:r>
              <a:rPr lang="en-US" dirty="0" smtClean="0"/>
              <a:t>Lets write some code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access to Azure Services:</a:t>
            </a:r>
          </a:p>
          <a:p>
            <a:pPr lvl="1"/>
            <a:r>
              <a:rPr lang="en-US" dirty="0">
                <a:hlinkClick r:id="rId2"/>
              </a:rPr>
              <a:t>https://azure.microsoft.com/en-us/pricing/member-offers/imagine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Azure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err="1" smtClean="0"/>
              <a:t>sdk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github.com/azure/azure-iot-sdks</a:t>
            </a:r>
            <a:endParaRPr lang="en-US" dirty="0"/>
          </a:p>
          <a:p>
            <a:r>
              <a:rPr lang="en-US" dirty="0" smtClean="0"/>
              <a:t>Azure portal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portal.azure.com</a:t>
            </a:r>
            <a:endParaRPr lang="en-US" dirty="0" smtClean="0"/>
          </a:p>
          <a:p>
            <a:r>
              <a:rPr lang="en-US" dirty="0" smtClean="0"/>
              <a:t>Office 365 for students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products.office.com/en-us/student/office-in-education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127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280" y="2032000"/>
            <a:ext cx="10515600" cy="204554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Feel free to ask me questions about anything (</a:t>
            </a:r>
            <a:r>
              <a:rPr lang="en-US" sz="3600" dirty="0" err="1" smtClean="0"/>
              <a:t>IoT</a:t>
            </a:r>
            <a:r>
              <a:rPr lang="en-US" sz="3600" dirty="0" smtClean="0"/>
              <a:t>, Azure, Microsoft, working in the software industry, </a:t>
            </a:r>
            <a:r>
              <a:rPr lang="en-US" sz="3600" dirty="0" err="1" smtClean="0"/>
              <a:t>etc</a:t>
            </a:r>
            <a:r>
              <a:rPr lang="en-US" sz="3600" dirty="0" smtClean="0"/>
              <a:t>).  However I reserve the right to not always answer </a:t>
            </a:r>
            <a:r>
              <a:rPr lang="en-US" sz="3600" dirty="0" smtClean="0">
                <a:sym typeface="Wingdings"/>
              </a:rPr>
              <a:t>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5821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the code and this presentation can be found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635" y="2756451"/>
            <a:ext cx="8484704" cy="119932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github.com/firedog1024/IoT123</a:t>
            </a:r>
            <a:endParaRPr lang="en-US" sz="4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9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Cloud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sz="2400" dirty="0" smtClean="0"/>
              <a:t>(a look back through history)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0" y="2786554"/>
            <a:ext cx="2255920" cy="1480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49" y="2855945"/>
            <a:ext cx="1956191" cy="1413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675" y="2685625"/>
            <a:ext cx="2224367" cy="1510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234" y="2313093"/>
            <a:ext cx="1465580" cy="1954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377" y="2744467"/>
            <a:ext cx="2228427" cy="13927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25980" y="4538422"/>
            <a:ext cx="11943824" cy="51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Computing Power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25284" y="4609083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25980" y="5191013"/>
            <a:ext cx="11943824" cy="51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c</a:t>
            </a:r>
            <a:r>
              <a:rPr lang="en-US" dirty="0" smtClean="0"/>
              <a:t>ost </a:t>
            </a:r>
            <a:r>
              <a:rPr lang="en-US" dirty="0" smtClean="0"/>
              <a:t>per computing unit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70166" y="5261674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Decreasing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loud 16"/>
          <p:cNvSpPr/>
          <p:nvPr/>
        </p:nvSpPr>
        <p:spPr>
          <a:xfrm>
            <a:off x="10036925" y="1509084"/>
            <a:ext cx="1680942" cy="90085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Cloud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2880" y="1768530"/>
            <a:ext cx="9205162" cy="298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 premise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1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4324773" y="1300481"/>
            <a:ext cx="3542453" cy="1849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99360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78106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56852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35598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14344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3090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71836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350582" y="48293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99360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78106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56852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35598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14344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93090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71836" y="5489786"/>
            <a:ext cx="833119" cy="528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Device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77493" y="5547360"/>
            <a:ext cx="83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0"/>
          </p:cNvCxnSpPr>
          <p:nvPr/>
        </p:nvCxnSpPr>
        <p:spPr>
          <a:xfrm flipV="1">
            <a:off x="2915920" y="3095413"/>
            <a:ext cx="2062480" cy="173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0"/>
          </p:cNvCxnSpPr>
          <p:nvPr/>
        </p:nvCxnSpPr>
        <p:spPr>
          <a:xfrm flipH="1" flipV="1">
            <a:off x="6819052" y="3000587"/>
            <a:ext cx="2948090" cy="182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</p:cNvCxnSpPr>
          <p:nvPr/>
        </p:nvCxnSpPr>
        <p:spPr>
          <a:xfrm flipV="1">
            <a:off x="3894666" y="3247814"/>
            <a:ext cx="1236134" cy="1581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0"/>
          </p:cNvCxnSpPr>
          <p:nvPr/>
        </p:nvCxnSpPr>
        <p:spPr>
          <a:xfrm flipV="1">
            <a:off x="4873412" y="3149601"/>
            <a:ext cx="521548" cy="167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0"/>
          </p:cNvCxnSpPr>
          <p:nvPr/>
        </p:nvCxnSpPr>
        <p:spPr>
          <a:xfrm flipH="1" flipV="1">
            <a:off x="5641338" y="3198707"/>
            <a:ext cx="210820" cy="1630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0"/>
          </p:cNvCxnSpPr>
          <p:nvPr/>
        </p:nvCxnSpPr>
        <p:spPr>
          <a:xfrm flipH="1" flipV="1">
            <a:off x="5997785" y="3198707"/>
            <a:ext cx="833119" cy="1630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0"/>
          </p:cNvCxnSpPr>
          <p:nvPr/>
        </p:nvCxnSpPr>
        <p:spPr>
          <a:xfrm flipH="1" flipV="1">
            <a:off x="6361854" y="3198707"/>
            <a:ext cx="1447796" cy="1630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0"/>
          </p:cNvCxnSpPr>
          <p:nvPr/>
        </p:nvCxnSpPr>
        <p:spPr>
          <a:xfrm flipH="1" flipV="1">
            <a:off x="6554892" y="3095413"/>
            <a:ext cx="2233504" cy="173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13902" y="3157527"/>
            <a:ext cx="3501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sent over the Internet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WiFi</a:t>
            </a:r>
            <a:r>
              <a:rPr lang="en-US" dirty="0" smtClean="0"/>
              <a:t>, Cellular, Bluetooth gateways)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192107" y="1300481"/>
            <a:ext cx="199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(Internet of Things)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63414" y="517304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Things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8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combine </a:t>
            </a:r>
            <a:r>
              <a:rPr lang="en-US" dirty="0" err="1" smtClean="0"/>
              <a:t>IoT</a:t>
            </a:r>
            <a:r>
              <a:rPr lang="en-US" dirty="0" smtClean="0"/>
              <a:t> and the Cloud?</a:t>
            </a:r>
            <a:endParaRPr lang="en-US" dirty="0"/>
          </a:p>
        </p:txBody>
      </p:sp>
      <p:pic>
        <p:nvPicPr>
          <p:cNvPr id="5" name="Microsoft Azure IoT Suite &amp; Dynamics CRM Connected Field Servi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480" y="16906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IoT</a:t>
            </a:r>
            <a:r>
              <a:rPr lang="en-US" dirty="0" smtClean="0"/>
              <a:t> devices?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68" t="17778" r="21313" b="14469"/>
          <a:stretch/>
        </p:blipFill>
        <p:spPr>
          <a:xfrm>
            <a:off x="1381170" y="2078679"/>
            <a:ext cx="1697790" cy="1443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9505" y="3697505"/>
            <a:ext cx="22851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Embedded Systems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Realtime</a:t>
            </a:r>
            <a:r>
              <a:rPr lang="en-US" dirty="0" smtClean="0"/>
              <a:t> OS (ROS)</a:t>
            </a:r>
          </a:p>
          <a:p>
            <a:r>
              <a:rPr lang="en-US" dirty="0" smtClean="0"/>
              <a:t>- &lt;512KB RAM</a:t>
            </a:r>
          </a:p>
          <a:p>
            <a:r>
              <a:rPr lang="en-US" dirty="0" smtClean="0"/>
              <a:t>- Limited storage</a:t>
            </a:r>
          </a:p>
          <a:p>
            <a:r>
              <a:rPr lang="en-US" dirty="0" smtClean="0"/>
              <a:t>- Limited I/O</a:t>
            </a:r>
          </a:p>
          <a:p>
            <a:r>
              <a:rPr lang="en-US" dirty="0" smtClean="0"/>
              <a:t>- Installed in a product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79" y="2078679"/>
            <a:ext cx="1922979" cy="1443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2379" y="3697505"/>
            <a:ext cx="18113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System on a Chip</a:t>
            </a:r>
            <a:endParaRPr lang="en-US" b="1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Linux Kernel OS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&gt;1GB RAM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Large </a:t>
            </a:r>
            <a:r>
              <a:rPr lang="en-US" dirty="0" smtClean="0"/>
              <a:t>storage</a:t>
            </a:r>
          </a:p>
          <a:p>
            <a:r>
              <a:rPr lang="en-US" dirty="0" smtClean="0"/>
              <a:t>- </a:t>
            </a:r>
            <a:r>
              <a:rPr lang="en-US" dirty="0" smtClean="0"/>
              <a:t>Extensive </a:t>
            </a:r>
            <a:r>
              <a:rPr lang="en-US" dirty="0" smtClean="0"/>
              <a:t>I/O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64" y="2078679"/>
            <a:ext cx="2512060" cy="14458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70764" y="3651121"/>
            <a:ext cx="3543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Gateway Devices</a:t>
            </a:r>
            <a:endParaRPr lang="en-US" b="1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Linux/Windows OS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&gt;4GB RAM</a:t>
            </a:r>
            <a:endParaRPr lang="en-US" dirty="0" smtClean="0"/>
          </a:p>
          <a:p>
            <a:r>
              <a:rPr lang="en-US" dirty="0" smtClean="0"/>
              <a:t>- Large storage</a:t>
            </a:r>
          </a:p>
          <a:p>
            <a:r>
              <a:rPr lang="en-US" dirty="0" smtClean="0"/>
              <a:t>- Extensive I/O</a:t>
            </a:r>
          </a:p>
          <a:p>
            <a:r>
              <a:rPr lang="en-US" dirty="0" smtClean="0"/>
              <a:t>- Multiple communication protocols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building today?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67" y="1415203"/>
            <a:ext cx="3429000" cy="3797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8720" y="5303520"/>
            <a:ext cx="2973493" cy="138176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147147" y="5212503"/>
            <a:ext cx="158157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49627" y="5199379"/>
            <a:ext cx="158157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55253" y="5662506"/>
            <a:ext cx="1673014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with Temperature Sensor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55253" y="3444240"/>
            <a:ext cx="1673014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with Temperature Display</a:t>
            </a:r>
            <a:endParaRPr lang="en-US" dirty="0"/>
          </a:p>
        </p:txBody>
      </p:sp>
      <p:sp>
        <p:nvSpPr>
          <p:cNvPr id="16" name="Cloud 15"/>
          <p:cNvSpPr/>
          <p:nvPr/>
        </p:nvSpPr>
        <p:spPr>
          <a:xfrm>
            <a:off x="8915400" y="1299528"/>
            <a:ext cx="2567093" cy="20143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Cloud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97900" y="5373157"/>
            <a:ext cx="467339" cy="578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97899" y="3154890"/>
            <a:ext cx="467339" cy="5786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6495627" y="3444238"/>
            <a:ext cx="3583093" cy="2218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54738" y="4368705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 Data</a:t>
            </a:r>
          </a:p>
          <a:p>
            <a:r>
              <a:rPr lang="en-US" dirty="0" smtClean="0"/>
              <a:t>In Centigrade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420696" y="2492587"/>
            <a:ext cx="2460415" cy="8212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749627" y="2133592"/>
            <a:ext cx="1971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Temperature Data</a:t>
            </a:r>
          </a:p>
          <a:p>
            <a:r>
              <a:rPr lang="en-US" dirty="0" smtClean="0"/>
              <a:t>In Fahrenheit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3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866" y="2946398"/>
            <a:ext cx="1673014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with Temperature Sensor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72599" y="2529837"/>
            <a:ext cx="1422400" cy="167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59120" y="2512904"/>
            <a:ext cx="1422400" cy="167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Function</a:t>
            </a:r>
          </a:p>
          <a:p>
            <a:pPr algn="ctr"/>
            <a:r>
              <a:rPr lang="en-US" dirty="0" smtClean="0"/>
              <a:t>(convert Centigrade to Fahrenheit)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19627" y="2512904"/>
            <a:ext cx="1422400" cy="167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Azure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380134" y="2946398"/>
            <a:ext cx="1673014" cy="778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with Temperature Display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37173" y="3301997"/>
            <a:ext cx="501227" cy="1286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299960" y="3305386"/>
            <a:ext cx="501227" cy="1286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709572" y="3305386"/>
            <a:ext cx="501227" cy="1286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4621319" y="2732404"/>
            <a:ext cx="411480" cy="12340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73597" y="3162020"/>
            <a:ext cx="124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Service bus</a:t>
            </a:r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086652" y="2968405"/>
            <a:ext cx="1501348" cy="1422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96906" y="4321387"/>
            <a:ext cx="1669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 in </a:t>
            </a:r>
          </a:p>
          <a:p>
            <a:r>
              <a:rPr lang="en-US" dirty="0" smtClean="0"/>
              <a:t>centigrade </a:t>
            </a:r>
          </a:p>
          <a:p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33575" y="4321387"/>
            <a:ext cx="1407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in centigrade</a:t>
            </a:r>
          </a:p>
          <a:p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29638" y="4321387"/>
            <a:ext cx="1441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 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fahrenheit</a:t>
            </a:r>
            <a:endParaRPr lang="en-US" dirty="0" smtClean="0"/>
          </a:p>
          <a:p>
            <a:r>
              <a:rPr lang="en-US" dirty="0" smtClean="0"/>
              <a:t>JSON data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376051" y="4321387"/>
            <a:ext cx="1669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 in </a:t>
            </a:r>
          </a:p>
          <a:p>
            <a:r>
              <a:rPr lang="en-US" dirty="0" err="1"/>
              <a:t>f</a:t>
            </a:r>
            <a:r>
              <a:rPr lang="en-US" dirty="0" err="1" smtClean="0"/>
              <a:t>ahrenheit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7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Raspberry Pi Zero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922" y="1564639"/>
            <a:ext cx="4723491" cy="4572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1GHz, single-core CPU</a:t>
            </a:r>
          </a:p>
          <a:p>
            <a:r>
              <a:rPr lang="en-US" dirty="0"/>
              <a:t>512MB RAM</a:t>
            </a:r>
          </a:p>
          <a:p>
            <a:r>
              <a:rPr lang="en-US" dirty="0"/>
              <a:t>Mini HDMI and USB On-The-Go ports</a:t>
            </a:r>
          </a:p>
          <a:p>
            <a:r>
              <a:rPr lang="en-US" dirty="0"/>
              <a:t>Micro USB power</a:t>
            </a:r>
          </a:p>
          <a:p>
            <a:r>
              <a:rPr lang="en-US" dirty="0"/>
              <a:t>HAT-compatible 40-pin header</a:t>
            </a:r>
          </a:p>
          <a:p>
            <a:r>
              <a:rPr lang="en-US" dirty="0"/>
              <a:t>Composite video and reset headers</a:t>
            </a:r>
          </a:p>
          <a:p>
            <a:r>
              <a:rPr lang="en-US" dirty="0"/>
              <a:t>CSI camera connector</a:t>
            </a:r>
          </a:p>
          <a:p>
            <a:r>
              <a:rPr lang="en-US" dirty="0" smtClean="0"/>
              <a:t>802.11 </a:t>
            </a:r>
            <a:r>
              <a:rPr lang="en-US" dirty="0"/>
              <a:t>b/g/n wireless LAN</a:t>
            </a:r>
          </a:p>
          <a:p>
            <a:r>
              <a:rPr lang="en-US" dirty="0"/>
              <a:t>Bluetooth 4.1</a:t>
            </a:r>
          </a:p>
          <a:p>
            <a:r>
              <a:rPr lang="en-US" dirty="0"/>
              <a:t>Bluetooth Low Energy (BLE)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7" y="1564639"/>
            <a:ext cx="6298416" cy="33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357</Words>
  <Application>Microsoft Macintosh PowerPoint</Application>
  <PresentationFormat>Widescreen</PresentationFormat>
  <Paragraphs>107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Wingdings</vt:lpstr>
      <vt:lpstr>Arial</vt:lpstr>
      <vt:lpstr>Office Theme</vt:lpstr>
      <vt:lpstr>The Internet of Things with Azure Cloud Services</vt:lpstr>
      <vt:lpstr>All the code and this presentation can be found here:</vt:lpstr>
      <vt:lpstr>What is the Cloud?  (a look back through history)</vt:lpstr>
      <vt:lpstr>What is IoT?</vt:lpstr>
      <vt:lpstr>Why do we combine IoT and the Cloud?</vt:lpstr>
      <vt:lpstr>What are these IoT devices?</vt:lpstr>
      <vt:lpstr>What are we building today?</vt:lpstr>
      <vt:lpstr>Data Flow</vt:lpstr>
      <vt:lpstr>The Raspberry Pi Zero W</vt:lpstr>
      <vt:lpstr>Other things used</vt:lpstr>
      <vt:lpstr>Lets write some code </vt:lpstr>
      <vt:lpstr>Resources</vt:lpstr>
      <vt:lpstr>Questions?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 with Azure Cloud Services</dc:title>
  <dc:creator>Ian Hollier</dc:creator>
  <cp:lastModifiedBy>Ian Hollier</cp:lastModifiedBy>
  <cp:revision>26</cp:revision>
  <dcterms:created xsi:type="dcterms:W3CDTF">2017-05-10T14:38:56Z</dcterms:created>
  <dcterms:modified xsi:type="dcterms:W3CDTF">2017-05-11T20:27:03Z</dcterms:modified>
</cp:coreProperties>
</file>